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 showSpecialPlsOnTitleSld="0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25" roundtripDataSignature="AMtx7mhAjefejE7FXfis2cqh7837MLYDP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customschemas.google.com/relationships/presentationmetadata" Target="meta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3" name="Google Shape;93;p1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bce1d28f11_0_4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0" name="Google Shape;160;g1bce1d28f11_0_46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bce1d28f11_0_5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7" name="Google Shape;167;g1bce1d28f11_0_55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bce1d28f11_0_7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4" name="Google Shape;174;g1bce1d28f11_0_7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bce1d28f11_0_7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1" name="Google Shape;181;g1bce1d28f11_0_77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bce1d28f11_0_9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8" name="Google Shape;188;g1bce1d28f11_0_95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bce1d28f11_0_24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1bce1d28f11_0_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g1bce1d28f11_0_2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7dbed12c19_1_6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3" name="Google Shape;203;g17dbed12c19_1_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4" name="Google Shape;204;g17dbed12c19_1_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17e06026206_1_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1" name="Google Shape;211;g17e06026206_1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2" name="Google Shape;212;g17e06026206_1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bce1d28f11_0_118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1bce1d28f11_0_11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g1bce1d28f11_0_11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bce1d28f11_0_125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bce1d28f11_0_12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g1bce1d28f11_0_12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0" name="Google Shape;100;p2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17dbed12c19_0_5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6" name="Google Shape;106;g17dbed12c19_0_5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7dbed12c19_0_7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3" name="Google Shape;113;g17dbed12c19_0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4" name="Google Shape;114;g17dbed12c19_0_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bce1d28f11_0_5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1bce1d28f11_0_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g1bce1d28f11_0_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17dbed12c19_0_19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1" name="Google Shape;131;g17dbed12c19_0_1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2" name="Google Shape;132;g17dbed12c19_0_1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bce1d28f11_0_14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8" name="Google Shape;138;g1bce1d28f11_0_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9" name="Google Shape;139;g1bce1d28f11_0_1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6" name="Google Shape;146;p6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bce1d28f11_0_3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3" name="Google Shape;153;g1bce1d28f11_0_33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5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5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15"/>
          <p:cNvSpPr txBox="1"/>
          <p:nvPr>
            <p:ph idx="12" type="sldNum"/>
          </p:nvPr>
        </p:nvSpPr>
        <p:spPr>
          <a:xfrm>
            <a:off x="6019800" y="6188075"/>
            <a:ext cx="2133600" cy="441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</a:t>
            </a: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9" name="Google Shape;19;p15"/>
          <p:cNvSpPr/>
          <p:nvPr/>
        </p:nvSpPr>
        <p:spPr>
          <a:xfrm>
            <a:off x="245076" y="6183072"/>
            <a:ext cx="2133600" cy="59872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" name="Google Shape;20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09600" y="6205611"/>
            <a:ext cx="1447800" cy="5487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24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2" name="Google Shape;82;p2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2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2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5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25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8" name="Google Shape;88;p2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2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2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6"/>
          <p:cNvSpPr txBox="1"/>
          <p:nvPr>
            <p:ph type="title"/>
          </p:nvPr>
        </p:nvSpPr>
        <p:spPr>
          <a:xfrm>
            <a:off x="457200" y="381000"/>
            <a:ext cx="8077200" cy="3700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Arial"/>
              <a:buNone/>
              <a:defRPr b="1" sz="36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6"/>
          <p:cNvSpPr txBox="1"/>
          <p:nvPr>
            <p:ph idx="1" type="body"/>
          </p:nvPr>
        </p:nvSpPr>
        <p:spPr>
          <a:xfrm>
            <a:off x="457200" y="975788"/>
            <a:ext cx="8229600" cy="51273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"/>
              <a:buChar char="❑"/>
              <a:defRPr b="1" sz="2400"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0070C0"/>
              </a:buClr>
              <a:buSzPts val="2200"/>
              <a:buFont typeface="Noto Sans"/>
              <a:buChar char="⮚"/>
              <a:defRPr b="1" sz="22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"/>
              <a:buChar char="❖"/>
              <a:defRPr b="1" sz="2000"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urier New"/>
              <a:buChar char="o"/>
              <a:defRPr b="1" sz="1600"/>
            </a:lvl4pPr>
            <a:lvl5pPr indent="-3175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 b="1" sz="14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16"/>
          <p:cNvSpPr/>
          <p:nvPr/>
        </p:nvSpPr>
        <p:spPr>
          <a:xfrm>
            <a:off x="245076" y="6183072"/>
            <a:ext cx="2133600" cy="59872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25;p16"/>
          <p:cNvSpPr txBox="1"/>
          <p:nvPr/>
        </p:nvSpPr>
        <p:spPr>
          <a:xfrm>
            <a:off x="6019800" y="6188075"/>
            <a:ext cx="2133600" cy="441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2000" u="none" cap="none" strike="noStrik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26;p16"/>
          <p:cNvSpPr/>
          <p:nvPr/>
        </p:nvSpPr>
        <p:spPr>
          <a:xfrm>
            <a:off x="457200" y="274639"/>
            <a:ext cx="8229600" cy="598641"/>
          </a:xfrm>
          <a:prstGeom prst="rect">
            <a:avLst/>
          </a:prstGeom>
          <a:noFill/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27;p16"/>
          <p:cNvSpPr/>
          <p:nvPr/>
        </p:nvSpPr>
        <p:spPr>
          <a:xfrm>
            <a:off x="7580870" y="6096000"/>
            <a:ext cx="717556" cy="618371"/>
          </a:xfrm>
          <a:prstGeom prst="ellipse">
            <a:avLst/>
          </a:prstGeom>
          <a:noFill/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  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" name="Google Shape;28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09600" y="6205611"/>
            <a:ext cx="1447800" cy="5487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7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7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2" name="Google Shape;32;p1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1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17"/>
          <p:cNvSpPr txBox="1"/>
          <p:nvPr>
            <p:ph idx="12" type="sldNum"/>
          </p:nvPr>
        </p:nvSpPr>
        <p:spPr>
          <a:xfrm>
            <a:off x="6477000" y="618700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5" name="Google Shape;35;p17"/>
          <p:cNvSpPr/>
          <p:nvPr/>
        </p:nvSpPr>
        <p:spPr>
          <a:xfrm>
            <a:off x="228600" y="6226635"/>
            <a:ext cx="2133600" cy="59872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" name="Google Shape;36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09600" y="6205611"/>
            <a:ext cx="1447800" cy="5487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8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40" name="Google Shape;40;p18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41" name="Google Shape;41;p18"/>
          <p:cNvSpPr txBox="1"/>
          <p:nvPr>
            <p:ph idx="10" type="dt"/>
          </p:nvPr>
        </p:nvSpPr>
        <p:spPr>
          <a:xfrm>
            <a:off x="15240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8"/>
          <p:cNvSpPr txBox="1"/>
          <p:nvPr>
            <p:ph idx="11" type="ftr"/>
          </p:nvPr>
        </p:nvSpPr>
        <p:spPr>
          <a:xfrm>
            <a:off x="36576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1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4" name="Google Shape;44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76200" y="6205611"/>
            <a:ext cx="1447800" cy="5487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9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8" name="Google Shape;48;p19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9" name="Google Shape;49;p19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0" name="Google Shape;50;p19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1" name="Google Shape;51;p19"/>
          <p:cNvSpPr txBox="1"/>
          <p:nvPr>
            <p:ph idx="10" type="dt"/>
          </p:nvPr>
        </p:nvSpPr>
        <p:spPr>
          <a:xfrm>
            <a:off x="1620946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9"/>
          <p:cNvSpPr txBox="1"/>
          <p:nvPr>
            <p:ph idx="11" type="ftr"/>
          </p:nvPr>
        </p:nvSpPr>
        <p:spPr>
          <a:xfrm>
            <a:off x="3767684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4" name="Google Shape;54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200" y="6205611"/>
            <a:ext cx="1447800" cy="5487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2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20"/>
          <p:cNvSpPr txBox="1"/>
          <p:nvPr>
            <p:ph idx="10" type="dt"/>
          </p:nvPr>
        </p:nvSpPr>
        <p:spPr>
          <a:xfrm>
            <a:off x="1584434" y="6356349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20"/>
          <p:cNvSpPr txBox="1"/>
          <p:nvPr>
            <p:ph idx="11" type="ftr"/>
          </p:nvPr>
        </p:nvSpPr>
        <p:spPr>
          <a:xfrm>
            <a:off x="37338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2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0" name="Google Shape;60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6205611"/>
            <a:ext cx="1447800" cy="5487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2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2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2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8" name="Google Shape;68;p22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9" name="Google Shape;69;p2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2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3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23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75" name="Google Shape;75;p23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6" name="Google Shape;76;p2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2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jpg"/><Relationship Id="rId4" Type="http://schemas.openxmlformats.org/officeDocument/2006/relationships/image" Target="../media/image19.jpg"/><Relationship Id="rId5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"/>
          <p:cNvSpPr/>
          <p:nvPr/>
        </p:nvSpPr>
        <p:spPr>
          <a:xfrm>
            <a:off x="457200" y="1905000"/>
            <a:ext cx="82296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en-US" sz="2200">
                <a:solidFill>
                  <a:schemeClr val="dk1"/>
                </a:solidFill>
              </a:rPr>
              <a:t>UBIQUITOUS COMPUTING FOR MOBILE BASED PAYMENTS IN LOCALISED INTELLIGENT TRANSPORTATION SYSTEMS</a:t>
            </a:r>
            <a:endParaRPr b="0" i="0" sz="2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1"/>
          <p:cNvSpPr/>
          <p:nvPr/>
        </p:nvSpPr>
        <p:spPr>
          <a:xfrm>
            <a:off x="609600" y="3429000"/>
            <a:ext cx="4038600" cy="18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1" i="0" lang="en-US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Authors: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AutoNum type="arabicPeriod"/>
            </a:pPr>
            <a:r>
              <a:rPr b="1" i="0" lang="en-U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Mutabazi Noble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AutoNum type="arabicPeriod"/>
            </a:pPr>
            <a:r>
              <a:rPr b="1" i="0" lang="en-U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Ssempala Benjamin</a:t>
            </a:r>
            <a:endParaRPr b="1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AutoNum type="arabicPeriod"/>
            </a:pPr>
            <a:r>
              <a:rPr b="1" i="0" lang="en-U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Ntsinga Elijah Mukumbi</a:t>
            </a:r>
            <a:endParaRPr b="1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AutoNum type="arabicPeriod"/>
            </a:pPr>
            <a:r>
              <a:rPr b="1" i="0" lang="en-U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Wandera Emmanuel</a:t>
            </a:r>
            <a:endParaRPr b="1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1"/>
          <p:cNvSpPr/>
          <p:nvPr/>
        </p:nvSpPr>
        <p:spPr>
          <a:xfrm>
            <a:off x="4648200" y="4565325"/>
            <a:ext cx="4343400" cy="15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1" i="0" lang="en-US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Presented by </a:t>
            </a:r>
            <a:r>
              <a:rPr b="1" i="0" lang="en-U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Group CS23-4</a:t>
            </a:r>
            <a:endParaRPr b="1"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n-U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Affiliation: Makerere University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n-U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Uganda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1bce1d28f11_0_46"/>
          <p:cNvSpPr txBox="1"/>
          <p:nvPr>
            <p:ph type="title"/>
          </p:nvPr>
        </p:nvSpPr>
        <p:spPr>
          <a:xfrm>
            <a:off x="457200" y="381000"/>
            <a:ext cx="8077200" cy="36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240"/>
              <a:buFont typeface="Arial"/>
              <a:buNone/>
            </a:pPr>
            <a:r>
              <a:rPr lang="en-US" sz="2240"/>
              <a:t>Literature Review : Ubiquitous computing</a:t>
            </a:r>
            <a:endParaRPr sz="2240"/>
          </a:p>
        </p:txBody>
      </p:sp>
      <p:sp>
        <p:nvSpPr>
          <p:cNvPr id="163" name="Google Shape;163;g1bce1d28f11_0_46"/>
          <p:cNvSpPr txBox="1"/>
          <p:nvPr>
            <p:ph idx="1" type="body"/>
          </p:nvPr>
        </p:nvSpPr>
        <p:spPr>
          <a:xfrm>
            <a:off x="457200" y="1014275"/>
            <a:ext cx="7891500" cy="51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55600" lvl="0" marL="45720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2000"/>
              <a:buChar char="❑"/>
            </a:pPr>
            <a:r>
              <a:rPr lang="en-US" sz="2000"/>
              <a:t>Ubiquitous computing (pervasive computing) is concerned with countless small, wirelessly intercommunicating microprocessors, embedded into objects.</a:t>
            </a:r>
            <a:endParaRPr sz="2000"/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❑"/>
            </a:pPr>
            <a:r>
              <a:rPr lang="en-US" sz="2000"/>
              <a:t> Applied in similar concepts, such as “the Internet of things”</a:t>
            </a:r>
            <a:endParaRPr sz="2000"/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❑"/>
            </a:pPr>
            <a:r>
              <a:rPr lang="en-US" sz="2000"/>
              <a:t>Sensors can capture </a:t>
            </a:r>
            <a:r>
              <a:rPr lang="en-US" sz="2000"/>
              <a:t>information</a:t>
            </a:r>
            <a:r>
              <a:rPr lang="en-US" sz="2000"/>
              <a:t> on environment and process or share over a network</a:t>
            </a:r>
            <a:endParaRPr sz="2000"/>
          </a:p>
          <a:p>
            <a:pPr indent="0" lvl="0" marL="45720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  <p:pic>
        <p:nvPicPr>
          <p:cNvPr id="164" name="Google Shape;164;g1bce1d28f11_0_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1575" y="3219900"/>
            <a:ext cx="3428701" cy="254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bce1d28f11_0_55"/>
          <p:cNvSpPr txBox="1"/>
          <p:nvPr>
            <p:ph type="title"/>
          </p:nvPr>
        </p:nvSpPr>
        <p:spPr>
          <a:xfrm>
            <a:off x="457200" y="381000"/>
            <a:ext cx="8077200" cy="36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240"/>
              <a:buFont typeface="Arial"/>
              <a:buNone/>
            </a:pPr>
            <a:r>
              <a:rPr lang="en-US" sz="2240"/>
              <a:t>Literature Review : Ubiquitous computing</a:t>
            </a:r>
            <a:endParaRPr sz="2240"/>
          </a:p>
        </p:txBody>
      </p:sp>
      <p:sp>
        <p:nvSpPr>
          <p:cNvPr id="170" name="Google Shape;170;g1bce1d28f11_0_55"/>
          <p:cNvSpPr txBox="1"/>
          <p:nvPr>
            <p:ph idx="1" type="body"/>
          </p:nvPr>
        </p:nvSpPr>
        <p:spPr>
          <a:xfrm>
            <a:off x="457200" y="1014275"/>
            <a:ext cx="4065900" cy="51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36550" lvl="0" marL="45720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700"/>
              <a:buChar char="❑"/>
            </a:pPr>
            <a:r>
              <a:rPr lang="en-US" sz="2000"/>
              <a:t>Use of RFID technology</a:t>
            </a:r>
            <a:endParaRPr sz="2000"/>
          </a:p>
          <a:p>
            <a:pPr indent="-3365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⮚"/>
            </a:pPr>
            <a:r>
              <a:rPr lang="en-US" sz="1700"/>
              <a:t>consists of transponder to </a:t>
            </a:r>
            <a:r>
              <a:rPr lang="en-US" sz="1700"/>
              <a:t>store information</a:t>
            </a:r>
            <a:r>
              <a:rPr lang="en-US" sz="1700"/>
              <a:t> and reader to capture it</a:t>
            </a:r>
            <a:endParaRPr sz="1700"/>
          </a:p>
          <a:p>
            <a:pPr indent="-3365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⮚"/>
            </a:pPr>
            <a:r>
              <a:rPr lang="en-US" sz="1700"/>
              <a:t>Sabbir Ahmed et al. proposed toll payment with RFID tags. </a:t>
            </a:r>
            <a:endParaRPr sz="1700"/>
          </a:p>
          <a:p>
            <a:pPr indent="-3365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⮚"/>
            </a:pPr>
            <a:r>
              <a:rPr lang="en-US" sz="1700"/>
              <a:t>Inapplicable in Uganda, as it would require digitisation of all vehicle license plates</a:t>
            </a:r>
            <a:endParaRPr sz="1700"/>
          </a:p>
          <a:p>
            <a:pPr indent="-3365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⮚"/>
            </a:pPr>
            <a:r>
              <a:rPr lang="en-US" sz="1700"/>
              <a:t>Long range RFID scanners also costly thus need for a cheaper alternative</a:t>
            </a:r>
            <a:endParaRPr sz="1700"/>
          </a:p>
        </p:txBody>
      </p:sp>
      <p:pic>
        <p:nvPicPr>
          <p:cNvPr id="171" name="Google Shape;171;g1bce1d28f11_0_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2450" y="1266600"/>
            <a:ext cx="3986575" cy="240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bce1d28f11_0_70"/>
          <p:cNvSpPr txBox="1"/>
          <p:nvPr>
            <p:ph type="title"/>
          </p:nvPr>
        </p:nvSpPr>
        <p:spPr>
          <a:xfrm>
            <a:off x="457200" y="381000"/>
            <a:ext cx="8077200" cy="36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240"/>
              <a:buFont typeface="Arial"/>
              <a:buNone/>
            </a:pPr>
            <a:r>
              <a:rPr lang="en-US" sz="2240"/>
              <a:t>Literature Review : Mobile Commerce</a:t>
            </a:r>
            <a:endParaRPr sz="2240"/>
          </a:p>
        </p:txBody>
      </p:sp>
      <p:sp>
        <p:nvSpPr>
          <p:cNvPr id="177" name="Google Shape;177;g1bce1d28f11_0_70"/>
          <p:cNvSpPr txBox="1"/>
          <p:nvPr>
            <p:ph idx="1" type="body"/>
          </p:nvPr>
        </p:nvSpPr>
        <p:spPr>
          <a:xfrm>
            <a:off x="457200" y="1014275"/>
            <a:ext cx="7552800" cy="51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36550" lvl="0" marL="45720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700"/>
              <a:buChar char="❑"/>
            </a:pPr>
            <a:r>
              <a:rPr lang="en-US" sz="2000"/>
              <a:t>E-Commerce concerned with buying and selling goods online. Subset is mobile commerce - similar but specific to mobile devices</a:t>
            </a:r>
            <a:endParaRPr sz="2000"/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❑"/>
            </a:pPr>
            <a:r>
              <a:rPr lang="en-US" sz="2000"/>
              <a:t>Comprises mobile shopping, banking and payment</a:t>
            </a:r>
            <a:endParaRPr sz="2000"/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❑"/>
            </a:pPr>
            <a:r>
              <a:rPr lang="en-US" sz="2000"/>
              <a:t>Research focuses on payment aspect.</a:t>
            </a:r>
            <a:endParaRPr sz="2000"/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❑"/>
            </a:pPr>
            <a:r>
              <a:rPr lang="en-US" sz="2000"/>
              <a:t>Commonest implementation in Uganda is use of mobile money platforms</a:t>
            </a:r>
            <a:endParaRPr sz="2000"/>
          </a:p>
          <a:p>
            <a:pPr indent="-355600" lvl="1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⮚"/>
            </a:pPr>
            <a:r>
              <a:rPr lang="en-US" sz="2000"/>
              <a:t>In Uganda, 43% use M-money compared to 11% with bank accounts</a:t>
            </a:r>
            <a:endParaRPr sz="2000"/>
          </a:p>
          <a:p>
            <a:pPr indent="-35560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❑"/>
            </a:pPr>
            <a:r>
              <a:rPr lang="en-US" sz="2000"/>
              <a:t>Offers security, convenience, and speed</a:t>
            </a:r>
            <a:endParaRPr sz="2000"/>
          </a:p>
        </p:txBody>
      </p:sp>
      <p:pic>
        <p:nvPicPr>
          <p:cNvPr id="178" name="Google Shape;178;g1bce1d28f11_0_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7625" y="4398801"/>
            <a:ext cx="2835026" cy="168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bce1d28f11_0_77"/>
          <p:cNvSpPr txBox="1"/>
          <p:nvPr>
            <p:ph type="title"/>
          </p:nvPr>
        </p:nvSpPr>
        <p:spPr>
          <a:xfrm>
            <a:off x="457200" y="381000"/>
            <a:ext cx="8077200" cy="36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240"/>
              <a:buFont typeface="Arial"/>
              <a:buNone/>
            </a:pPr>
            <a:r>
              <a:rPr lang="en-US" sz="2240"/>
              <a:t>Literature Review : Mobile Commerce</a:t>
            </a:r>
            <a:endParaRPr sz="2240"/>
          </a:p>
        </p:txBody>
      </p:sp>
      <p:sp>
        <p:nvSpPr>
          <p:cNvPr id="184" name="Google Shape;184;g1bce1d28f11_0_77"/>
          <p:cNvSpPr txBox="1"/>
          <p:nvPr>
            <p:ph idx="1" type="body"/>
          </p:nvPr>
        </p:nvSpPr>
        <p:spPr>
          <a:xfrm>
            <a:off x="457200" y="1014275"/>
            <a:ext cx="5000700" cy="51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55600" lvl="0" marL="91440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2000"/>
              <a:buChar char="❑"/>
            </a:pPr>
            <a:r>
              <a:rPr lang="en-US" sz="2000"/>
              <a:t>UNRA Entebbe Express Highway</a:t>
            </a:r>
            <a:endParaRPr sz="2000"/>
          </a:p>
          <a:p>
            <a:pPr indent="-355600" lvl="1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⮚"/>
            </a:pPr>
            <a:r>
              <a:rPr lang="en-US" sz="2000"/>
              <a:t>UPESI cards use M-money</a:t>
            </a:r>
            <a:endParaRPr sz="2000"/>
          </a:p>
          <a:p>
            <a:pPr indent="-355600" lvl="1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⮚"/>
            </a:pPr>
            <a:r>
              <a:rPr lang="en-US" sz="2000"/>
              <a:t>Inefficient as they require manual scan</a:t>
            </a:r>
            <a:endParaRPr sz="2000"/>
          </a:p>
          <a:p>
            <a:pPr indent="-35560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❑"/>
            </a:pPr>
            <a:r>
              <a:rPr lang="en-US" sz="2000"/>
              <a:t>Use of NFC technology</a:t>
            </a:r>
            <a:endParaRPr sz="2000"/>
          </a:p>
          <a:p>
            <a:pPr indent="-355600" lvl="1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⮚"/>
            </a:pPr>
            <a:r>
              <a:rPr lang="en-US" sz="2000"/>
              <a:t>Technology that allows two devices to communicate wirelessly when they are close together. </a:t>
            </a:r>
            <a:endParaRPr sz="2000"/>
          </a:p>
          <a:p>
            <a:pPr indent="-355600" lvl="1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⮚"/>
            </a:pPr>
            <a:r>
              <a:rPr lang="en-US" sz="2000"/>
              <a:t>Rugnesh et al. proposed toll payment with NFC enabled mobile app</a:t>
            </a:r>
            <a:endParaRPr sz="2000"/>
          </a:p>
          <a:p>
            <a:pPr indent="-355600" lvl="1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⮚"/>
            </a:pPr>
            <a:r>
              <a:rPr lang="en-US" sz="2000"/>
              <a:t>Inapplicable in Uganda, as it’s not supported by Ugandan payment systems</a:t>
            </a:r>
            <a:endParaRPr sz="2000"/>
          </a:p>
        </p:txBody>
      </p:sp>
      <p:pic>
        <p:nvPicPr>
          <p:cNvPr id="185" name="Google Shape;185;g1bce1d28f11_0_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57900" y="2451100"/>
            <a:ext cx="3381299" cy="2253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bce1d28f11_0_95"/>
          <p:cNvSpPr txBox="1"/>
          <p:nvPr>
            <p:ph type="title"/>
          </p:nvPr>
        </p:nvSpPr>
        <p:spPr>
          <a:xfrm>
            <a:off x="457200" y="381000"/>
            <a:ext cx="8077200" cy="36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240"/>
              <a:buFont typeface="Arial"/>
              <a:buNone/>
            </a:pPr>
            <a:r>
              <a:rPr lang="en-US" sz="2240"/>
              <a:t>Literature Review : Smart Cities</a:t>
            </a:r>
            <a:endParaRPr sz="2240"/>
          </a:p>
        </p:txBody>
      </p:sp>
      <p:sp>
        <p:nvSpPr>
          <p:cNvPr id="191" name="Google Shape;191;g1bce1d28f11_0_95"/>
          <p:cNvSpPr txBox="1"/>
          <p:nvPr>
            <p:ph idx="1" type="body"/>
          </p:nvPr>
        </p:nvSpPr>
        <p:spPr>
          <a:xfrm>
            <a:off x="457200" y="903525"/>
            <a:ext cx="8289300" cy="51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440"/>
              </a:spcBef>
              <a:spcAft>
                <a:spcPts val="0"/>
              </a:spcAft>
              <a:buSzPts val="1600"/>
              <a:buChar char="❑"/>
            </a:pPr>
            <a:r>
              <a:rPr lang="en-US" sz="1600"/>
              <a:t>Form of urbanization that leverages technology from a variety of domains e.g IOT, cloud computing, mobile 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❑"/>
            </a:pPr>
            <a:r>
              <a:rPr lang="en-US" sz="1600"/>
              <a:t>Used to improve infrastructure and service delivery, while lowering costs of resource consumption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❑"/>
            </a:pPr>
            <a:r>
              <a:rPr lang="en-US" sz="1600"/>
              <a:t>Canada Express Toll Route </a:t>
            </a:r>
            <a:endParaRPr sz="1600"/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⮚"/>
            </a:pPr>
            <a:r>
              <a:rPr lang="en-US" sz="1600"/>
              <a:t>Motorists create accounts on web application, and receive tag placed inside vehicle</a:t>
            </a:r>
            <a:endParaRPr sz="1600"/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⮚"/>
            </a:pPr>
            <a:r>
              <a:rPr lang="en-US" sz="1600"/>
              <a:t>Scanned by camera and deductions made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❑"/>
            </a:pPr>
            <a:r>
              <a:rPr lang="en-US" sz="1600"/>
              <a:t>Costly to implement</a:t>
            </a:r>
            <a:endParaRPr sz="1600"/>
          </a:p>
        </p:txBody>
      </p:sp>
      <p:pic>
        <p:nvPicPr>
          <p:cNvPr id="192" name="Google Shape;192;g1bce1d28f11_0_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175" y="3517650"/>
            <a:ext cx="4324100" cy="2447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1bce1d28f11_0_24"/>
          <p:cNvSpPr txBox="1"/>
          <p:nvPr>
            <p:ph type="title"/>
          </p:nvPr>
        </p:nvSpPr>
        <p:spPr>
          <a:xfrm>
            <a:off x="457200" y="381000"/>
            <a:ext cx="8077200" cy="369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Project Significance (Our contribution)</a:t>
            </a:r>
            <a:endParaRPr/>
          </a:p>
        </p:txBody>
      </p:sp>
      <p:sp>
        <p:nvSpPr>
          <p:cNvPr id="199" name="Google Shape;199;g1bce1d28f11_0_24"/>
          <p:cNvSpPr txBox="1"/>
          <p:nvPr>
            <p:ph idx="1" type="body"/>
          </p:nvPr>
        </p:nvSpPr>
        <p:spPr>
          <a:xfrm>
            <a:off x="457200" y="975788"/>
            <a:ext cx="8229600" cy="5127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81000" lvl="0" marL="457200" rtl="0" algn="l">
              <a:spcBef>
                <a:spcPts val="480"/>
              </a:spcBef>
              <a:spcAft>
                <a:spcPts val="0"/>
              </a:spcAft>
              <a:buSzPts val="2400"/>
              <a:buChar char="❑"/>
            </a:pPr>
            <a:r>
              <a:rPr lang="en-US"/>
              <a:t>Quickening the toll payment process, allowing for prepayment </a:t>
            </a:r>
            <a:r>
              <a:rPr lang="en-US" sz="2100"/>
              <a:t>using local preferred payment platforms such as MTN mobile money, increasing the system’s accessibility to individuals in Uganda.</a:t>
            </a:r>
            <a:endParaRPr sz="25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❑"/>
            </a:pPr>
            <a:r>
              <a:rPr lang="en-US"/>
              <a:t> Use of embedded QR technology as an alternative to RFID tags and scanners which are costly. 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❑"/>
            </a:pPr>
            <a:r>
              <a:rPr lang="en-US"/>
              <a:t>Step in the right direction towards achieving SDG13</a:t>
            </a:r>
            <a:endParaRPr/>
          </a:p>
          <a:p>
            <a:pPr indent="0" lvl="0" marL="45720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0" name="Google Shape;200;g1bce1d28f11_0_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2901" y="3614476"/>
            <a:ext cx="2241975" cy="224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17dbed12c19_1_6"/>
          <p:cNvSpPr txBox="1"/>
          <p:nvPr>
            <p:ph type="title"/>
          </p:nvPr>
        </p:nvSpPr>
        <p:spPr>
          <a:xfrm>
            <a:off x="457200" y="381000"/>
            <a:ext cx="8077200" cy="36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/>
              <a:t>Methodology</a:t>
            </a:r>
            <a:endParaRPr/>
          </a:p>
        </p:txBody>
      </p:sp>
      <p:sp>
        <p:nvSpPr>
          <p:cNvPr id="207" name="Google Shape;207;g17dbed12c19_1_6"/>
          <p:cNvSpPr txBox="1"/>
          <p:nvPr>
            <p:ph idx="1" type="body"/>
          </p:nvPr>
        </p:nvSpPr>
        <p:spPr>
          <a:xfrm>
            <a:off x="457200" y="975788"/>
            <a:ext cx="8229600" cy="51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None/>
            </a:pPr>
            <a:r>
              <a:rPr lang="en-US"/>
              <a:t> </a:t>
            </a:r>
            <a:endParaRPr/>
          </a:p>
        </p:txBody>
      </p:sp>
      <p:pic>
        <p:nvPicPr>
          <p:cNvPr id="208" name="Google Shape;208;g17dbed12c19_1_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6375" y="1012000"/>
            <a:ext cx="7255100" cy="524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7e06026206_1_0"/>
          <p:cNvSpPr txBox="1"/>
          <p:nvPr>
            <p:ph type="title"/>
          </p:nvPr>
        </p:nvSpPr>
        <p:spPr>
          <a:xfrm>
            <a:off x="457200" y="381000"/>
            <a:ext cx="8077200" cy="36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/>
              <a:t>SYSTEM ARCHITECTURE </a:t>
            </a:r>
            <a:endParaRPr/>
          </a:p>
        </p:txBody>
      </p:sp>
      <p:sp>
        <p:nvSpPr>
          <p:cNvPr id="215" name="Google Shape;215;g17e06026206_1_0"/>
          <p:cNvSpPr txBox="1"/>
          <p:nvPr>
            <p:ph idx="1" type="body"/>
          </p:nvPr>
        </p:nvSpPr>
        <p:spPr>
          <a:xfrm>
            <a:off x="457200" y="975788"/>
            <a:ext cx="8229600" cy="51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None/>
            </a:pPr>
            <a:r>
              <a:rPr lang="en-US"/>
              <a:t> </a:t>
            </a:r>
            <a:endParaRPr/>
          </a:p>
        </p:txBody>
      </p:sp>
      <p:pic>
        <p:nvPicPr>
          <p:cNvPr id="216" name="Google Shape;216;g17e06026206_1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7788" y="1219200"/>
            <a:ext cx="6448425" cy="441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bce1d28f11_0_118"/>
          <p:cNvSpPr txBox="1"/>
          <p:nvPr>
            <p:ph type="title"/>
          </p:nvPr>
        </p:nvSpPr>
        <p:spPr>
          <a:xfrm>
            <a:off x="457200" y="381000"/>
            <a:ext cx="8077200" cy="369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Expected Outcomes </a:t>
            </a:r>
            <a:endParaRPr/>
          </a:p>
        </p:txBody>
      </p:sp>
      <p:sp>
        <p:nvSpPr>
          <p:cNvPr id="223" name="Google Shape;223;g1bce1d28f11_0_118"/>
          <p:cNvSpPr txBox="1"/>
          <p:nvPr>
            <p:ph idx="1" type="body"/>
          </p:nvPr>
        </p:nvSpPr>
        <p:spPr>
          <a:xfrm>
            <a:off x="457200" y="975788"/>
            <a:ext cx="8229600" cy="5127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• Informative results on testing and evaluating the current payment system used at toll gates in comparison to the new proposed system</a:t>
            </a:r>
            <a:endParaRPr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• A well developed and operational cross-platform mobile application to enable payment of toll fees as well as verification of the payments. This application will be available for both iOS and Android mobile platforms</a:t>
            </a:r>
            <a:endParaRPr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• A functional embedded QR Code scanner that’s able to capture QR code values and verify payments that have been made.</a:t>
            </a:r>
            <a:endParaRPr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bce1d28f11_0_125"/>
          <p:cNvSpPr txBox="1"/>
          <p:nvPr>
            <p:ph type="title"/>
          </p:nvPr>
        </p:nvSpPr>
        <p:spPr>
          <a:xfrm>
            <a:off x="457200" y="381000"/>
            <a:ext cx="8077200" cy="369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Research Gaps and Future Works</a:t>
            </a:r>
            <a:endParaRPr/>
          </a:p>
        </p:txBody>
      </p:sp>
      <p:sp>
        <p:nvSpPr>
          <p:cNvPr id="230" name="Google Shape;230;g1bce1d28f11_0_125"/>
          <p:cNvSpPr txBox="1"/>
          <p:nvPr>
            <p:ph idx="1" type="body"/>
          </p:nvPr>
        </p:nvSpPr>
        <p:spPr>
          <a:xfrm>
            <a:off x="457200" y="975788"/>
            <a:ext cx="8229600" cy="5127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81000" lvl="0" marL="457200" rtl="0" algn="l">
              <a:spcBef>
                <a:spcPts val="480"/>
              </a:spcBef>
              <a:spcAft>
                <a:spcPts val="0"/>
              </a:spcAft>
              <a:buSzPts val="2400"/>
              <a:buChar char="❑"/>
            </a:pPr>
            <a:r>
              <a:rPr lang="en-US"/>
              <a:t>Implementation</a:t>
            </a:r>
            <a:r>
              <a:rPr lang="en-US"/>
              <a:t> is limited to Makerere University 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❑"/>
            </a:pPr>
            <a:r>
              <a:rPr lang="en-US"/>
              <a:t>The project currently only accounts for smartphone users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❑"/>
            </a:pPr>
            <a:r>
              <a:rPr lang="en-US"/>
              <a:t>In future works:</a:t>
            </a:r>
            <a:endParaRPr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⮚"/>
            </a:pPr>
            <a:r>
              <a:rPr lang="en-US"/>
              <a:t>System can be utilised in other public places such as malls, hospitals</a:t>
            </a:r>
            <a:endParaRPr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⮚"/>
            </a:pPr>
            <a:r>
              <a:rPr lang="en-US"/>
              <a:t>The system can also be improved to account for non-smartphone users</a:t>
            </a:r>
            <a:endParaRPr/>
          </a:p>
        </p:txBody>
      </p:sp>
      <p:pic>
        <p:nvPicPr>
          <p:cNvPr id="231" name="Google Shape;231;g1bce1d28f11_0_1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97675" y="4393825"/>
            <a:ext cx="2901900" cy="2176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"/>
          <p:cNvSpPr txBox="1"/>
          <p:nvPr>
            <p:ph type="title"/>
          </p:nvPr>
        </p:nvSpPr>
        <p:spPr>
          <a:xfrm>
            <a:off x="457200" y="381000"/>
            <a:ext cx="8077200" cy="3700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ct val="100000"/>
              <a:buFont typeface="Arial"/>
              <a:buNone/>
            </a:pPr>
            <a:r>
              <a:rPr lang="en-US"/>
              <a:t>Contents of Presentation</a:t>
            </a:r>
            <a:endParaRPr/>
          </a:p>
        </p:txBody>
      </p:sp>
      <p:sp>
        <p:nvSpPr>
          <p:cNvPr id="103" name="Google Shape;103;p2"/>
          <p:cNvSpPr txBox="1"/>
          <p:nvPr>
            <p:ph idx="1" type="body"/>
          </p:nvPr>
        </p:nvSpPr>
        <p:spPr>
          <a:xfrm>
            <a:off x="457200" y="975788"/>
            <a:ext cx="8229600" cy="51273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536"/>
              </a:spcBef>
              <a:spcAft>
                <a:spcPts val="0"/>
              </a:spcAft>
              <a:buNone/>
            </a:pPr>
            <a:r>
              <a:t/>
            </a:r>
            <a:endParaRPr sz="2900"/>
          </a:p>
          <a:p>
            <a:pPr indent="-342900" lvl="0" marL="342900" rtl="0" algn="l">
              <a:lnSpc>
                <a:spcPct val="100000"/>
              </a:lnSpc>
              <a:spcBef>
                <a:spcPts val="536"/>
              </a:spcBef>
              <a:spcAft>
                <a:spcPts val="0"/>
              </a:spcAft>
              <a:buClr>
                <a:schemeClr val="dk1"/>
              </a:buClr>
              <a:buSzPts val="2900"/>
              <a:buFont typeface="Noto Sans"/>
              <a:buChar char="❑"/>
            </a:pPr>
            <a:r>
              <a:rPr lang="en-US" sz="2900"/>
              <a:t>Background and motivation</a:t>
            </a:r>
            <a:endParaRPr sz="2900"/>
          </a:p>
          <a:p>
            <a:pPr indent="-412750" lvl="0" marL="457200" rtl="0" algn="l">
              <a:spcBef>
                <a:spcPts val="536"/>
              </a:spcBef>
              <a:spcAft>
                <a:spcPts val="0"/>
              </a:spcAft>
              <a:buSzPts val="2900"/>
              <a:buChar char="❑"/>
            </a:pPr>
            <a:r>
              <a:rPr lang="en-US" sz="2900"/>
              <a:t>Problem Statement</a:t>
            </a:r>
            <a:endParaRPr sz="2900"/>
          </a:p>
          <a:p>
            <a:pPr indent="-412750" lvl="0" marL="457200" rtl="0" algn="l">
              <a:spcBef>
                <a:spcPts val="536"/>
              </a:spcBef>
              <a:spcAft>
                <a:spcPts val="0"/>
              </a:spcAft>
              <a:buSzPts val="2900"/>
              <a:buChar char="❑"/>
            </a:pPr>
            <a:r>
              <a:rPr lang="en-US" sz="2900"/>
              <a:t>Project Scope</a:t>
            </a:r>
            <a:endParaRPr sz="2900"/>
          </a:p>
          <a:p>
            <a:pPr indent="-342900" lvl="0" marL="342900" rtl="0" algn="l">
              <a:lnSpc>
                <a:spcPct val="100000"/>
              </a:lnSpc>
              <a:spcBef>
                <a:spcPts val="536"/>
              </a:spcBef>
              <a:spcAft>
                <a:spcPts val="0"/>
              </a:spcAft>
              <a:buClr>
                <a:schemeClr val="dk1"/>
              </a:buClr>
              <a:buSzPts val="2900"/>
              <a:buFont typeface="Noto Sans"/>
              <a:buChar char="❑"/>
            </a:pPr>
            <a:r>
              <a:rPr lang="en-US" sz="2900"/>
              <a:t>Literature Review</a:t>
            </a:r>
            <a:endParaRPr sz="2900"/>
          </a:p>
          <a:p>
            <a:pPr indent="-342900" lvl="0" marL="342900" rtl="0" algn="l">
              <a:lnSpc>
                <a:spcPct val="100000"/>
              </a:lnSpc>
              <a:spcBef>
                <a:spcPts val="536"/>
              </a:spcBef>
              <a:spcAft>
                <a:spcPts val="0"/>
              </a:spcAft>
              <a:buSzPts val="2900"/>
              <a:buChar char="❑"/>
            </a:pPr>
            <a:r>
              <a:rPr lang="en-US" sz="2900"/>
              <a:t>Our Contribution</a:t>
            </a:r>
            <a:endParaRPr sz="2900"/>
          </a:p>
          <a:p>
            <a:pPr indent="-342900" lvl="0" marL="342900" rtl="0" algn="l">
              <a:lnSpc>
                <a:spcPct val="100000"/>
              </a:lnSpc>
              <a:spcBef>
                <a:spcPts val="536"/>
              </a:spcBef>
              <a:spcAft>
                <a:spcPts val="0"/>
              </a:spcAft>
              <a:buSzPts val="2900"/>
              <a:buChar char="❑"/>
            </a:pPr>
            <a:r>
              <a:rPr lang="en-US" sz="2900"/>
              <a:t>Methodology &amp; Research Timeline</a:t>
            </a:r>
            <a:endParaRPr sz="2900"/>
          </a:p>
          <a:p>
            <a:pPr indent="-342900" lvl="0" marL="342900" rtl="0" algn="l">
              <a:lnSpc>
                <a:spcPct val="100000"/>
              </a:lnSpc>
              <a:spcBef>
                <a:spcPts val="536"/>
              </a:spcBef>
              <a:spcAft>
                <a:spcPts val="0"/>
              </a:spcAft>
              <a:buSzPts val="2900"/>
              <a:buChar char="❑"/>
            </a:pPr>
            <a:r>
              <a:rPr lang="en-US" sz="2900"/>
              <a:t>Expected outcomes</a:t>
            </a:r>
            <a:endParaRPr sz="2900"/>
          </a:p>
          <a:p>
            <a:pPr indent="-342900" lvl="0" marL="342900" rtl="0" algn="l">
              <a:lnSpc>
                <a:spcPct val="100000"/>
              </a:lnSpc>
              <a:spcBef>
                <a:spcPts val="536"/>
              </a:spcBef>
              <a:spcAft>
                <a:spcPts val="0"/>
              </a:spcAft>
              <a:buSzPts val="2900"/>
              <a:buChar char="❑"/>
            </a:pPr>
            <a:r>
              <a:rPr lang="en-US" sz="2900"/>
              <a:t>Research Gaps and Future Works</a:t>
            </a:r>
            <a:endParaRPr sz="2900"/>
          </a:p>
          <a:p>
            <a:pPr indent="0" lvl="0" marL="457200" rtl="0" algn="l">
              <a:lnSpc>
                <a:spcPct val="100000"/>
              </a:lnSpc>
              <a:spcBef>
                <a:spcPts val="536"/>
              </a:spcBef>
              <a:spcAft>
                <a:spcPts val="0"/>
              </a:spcAft>
              <a:buNone/>
            </a:pPr>
            <a:r>
              <a:t/>
            </a:r>
            <a:endParaRPr sz="2900"/>
          </a:p>
          <a:p>
            <a:pPr indent="0" lvl="0" marL="0" rtl="0" algn="l">
              <a:lnSpc>
                <a:spcPct val="100000"/>
              </a:lnSpc>
              <a:spcBef>
                <a:spcPts val="536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7dbed12c19_0_50"/>
          <p:cNvSpPr txBox="1"/>
          <p:nvPr>
            <p:ph type="title"/>
          </p:nvPr>
        </p:nvSpPr>
        <p:spPr>
          <a:xfrm>
            <a:off x="457200" y="381000"/>
            <a:ext cx="8077200" cy="36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2423"/>
              </a:buClr>
              <a:buSzPct val="100000"/>
              <a:buFont typeface="Arial Rounded"/>
              <a:buNone/>
            </a:pPr>
            <a:r>
              <a:rPr lang="en-US">
                <a:solidFill>
                  <a:srgbClr val="632423"/>
                </a:solidFill>
                <a:latin typeface="Arial Rounded"/>
                <a:ea typeface="Arial Rounded"/>
                <a:cs typeface="Arial Rounded"/>
                <a:sym typeface="Arial Rounded"/>
              </a:rPr>
              <a:t>Background and motivation</a:t>
            </a:r>
            <a:endParaRPr/>
          </a:p>
        </p:txBody>
      </p:sp>
      <p:sp>
        <p:nvSpPr>
          <p:cNvPr id="109" name="Google Shape;109;g17dbed12c19_0_50"/>
          <p:cNvSpPr txBox="1"/>
          <p:nvPr>
            <p:ph idx="1" type="body"/>
          </p:nvPr>
        </p:nvSpPr>
        <p:spPr>
          <a:xfrm>
            <a:off x="457200" y="975788"/>
            <a:ext cx="8229600" cy="51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ct val="100000"/>
              <a:buNone/>
            </a:pPr>
            <a:r>
              <a:t/>
            </a:r>
            <a:endParaRPr/>
          </a:p>
          <a:p>
            <a:pPr indent="-35814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❑"/>
            </a:pPr>
            <a:r>
              <a:rPr lang="en-US"/>
              <a:t>Traffic systems in many developing cities like Kampala prone to a number of issues</a:t>
            </a:r>
            <a:endParaRPr/>
          </a:p>
          <a:p>
            <a:pPr indent="-347344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⮚"/>
            </a:pPr>
            <a:r>
              <a:rPr lang="en-US"/>
              <a:t>Limited infrastructure</a:t>
            </a:r>
            <a:endParaRPr/>
          </a:p>
          <a:p>
            <a:pPr indent="-347344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⮚"/>
            </a:pPr>
            <a:r>
              <a:rPr lang="en-US"/>
              <a:t>Limited traffic management resources</a:t>
            </a:r>
            <a:endParaRPr/>
          </a:p>
          <a:p>
            <a:pPr indent="-35814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❑"/>
            </a:pPr>
            <a:r>
              <a:rPr lang="en-US"/>
              <a:t>Solutions such Express toll highways have been put in place.</a:t>
            </a:r>
            <a:endParaRPr/>
          </a:p>
          <a:p>
            <a:pPr indent="-35814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❑"/>
            </a:pPr>
            <a:r>
              <a:rPr lang="en-US"/>
              <a:t>Suffered a setback of congestion of vehicles as  motorists try to make payments</a:t>
            </a:r>
            <a:endParaRPr/>
          </a:p>
          <a:p>
            <a:pPr indent="-35814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❑"/>
            </a:pPr>
            <a:r>
              <a:rPr lang="en-US"/>
              <a:t>Defeats intended purpose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t/>
            </a:r>
            <a:endParaRPr>
              <a:solidFill>
                <a:srgbClr val="00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41176"/>
              <a:buNone/>
            </a:pPr>
            <a:r>
              <a:t/>
            </a:r>
            <a:endParaRPr sz="1700"/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41176"/>
              <a:buNone/>
            </a:pPr>
            <a:r>
              <a:rPr lang="en-US" sz="1700"/>
              <a:t> </a:t>
            </a:r>
            <a:endParaRPr sz="17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7894"/>
              <a:buFont typeface="Arial"/>
              <a:buNone/>
            </a:pPr>
            <a:r>
              <a:t/>
            </a:r>
            <a:endParaRPr sz="1900">
              <a:solidFill>
                <a:srgbClr val="00FFFF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ct val="100000"/>
              <a:buNone/>
            </a:pPr>
            <a:r>
              <a:t/>
            </a:r>
            <a:endParaRPr/>
          </a:p>
          <a:p>
            <a:pPr indent="-190500" lvl="0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"/>
              <a:buNone/>
            </a:pPr>
            <a:r>
              <a:t/>
            </a:r>
            <a:endParaRPr/>
          </a:p>
          <a:p>
            <a:pPr indent="-190500" lvl="0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"/>
              <a:buNone/>
            </a:pPr>
            <a:r>
              <a:t/>
            </a:r>
            <a:endParaRPr/>
          </a:p>
        </p:txBody>
      </p:sp>
      <p:pic>
        <p:nvPicPr>
          <p:cNvPr id="110" name="Google Shape;110;g17dbed12c19_0_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8025" y="3579625"/>
            <a:ext cx="3702075" cy="2612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17dbed12c19_0_7"/>
          <p:cNvSpPr txBox="1"/>
          <p:nvPr>
            <p:ph type="title"/>
          </p:nvPr>
        </p:nvSpPr>
        <p:spPr>
          <a:xfrm>
            <a:off x="457200" y="381000"/>
            <a:ext cx="8077200" cy="36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/>
              <a:t>Background and motivation</a:t>
            </a:r>
            <a:endParaRPr/>
          </a:p>
        </p:txBody>
      </p:sp>
      <p:sp>
        <p:nvSpPr>
          <p:cNvPr id="117" name="Google Shape;117;g17dbed12c19_0_7"/>
          <p:cNvSpPr txBox="1"/>
          <p:nvPr>
            <p:ph idx="1" type="body"/>
          </p:nvPr>
        </p:nvSpPr>
        <p:spPr>
          <a:xfrm>
            <a:off x="457200" y="975800"/>
            <a:ext cx="5490900" cy="51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❑"/>
            </a:pPr>
            <a:r>
              <a:rPr lang="en-US" sz="1900"/>
              <a:t>Research explores how  techniques from ubiquitous computing and mobile commerce be used to create a localised solution to simplify these payments</a:t>
            </a:r>
            <a:endParaRPr sz="1900"/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❑"/>
            </a:pPr>
            <a:r>
              <a:rPr lang="en-US" sz="1900"/>
              <a:t>Serves as a demonstration of how intelligent transportation systems can be established in cities like Kampala allowing it to also evolve into a smart city in the long run</a:t>
            </a:r>
            <a:endParaRPr sz="19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2100"/>
          </a:p>
        </p:txBody>
      </p:sp>
      <p:pic>
        <p:nvPicPr>
          <p:cNvPr id="118" name="Google Shape;118;g17dbed12c19_0_7"/>
          <p:cNvPicPr preferRelativeResize="0"/>
          <p:nvPr/>
        </p:nvPicPr>
        <p:blipFill rotWithShape="1">
          <a:blip r:embed="rId3">
            <a:alphaModFix/>
          </a:blip>
          <a:srcRect b="14089" l="0" r="9763" t="0"/>
          <a:stretch/>
        </p:blipFill>
        <p:spPr>
          <a:xfrm>
            <a:off x="5948100" y="1140250"/>
            <a:ext cx="2676225" cy="171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g17dbed12c19_0_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1550" y="4265450"/>
            <a:ext cx="1208049" cy="16720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g17dbed12c19_0_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81200" y="4296725"/>
            <a:ext cx="2630924" cy="160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bce1d28f11_0_5"/>
          <p:cNvSpPr txBox="1"/>
          <p:nvPr>
            <p:ph type="title"/>
          </p:nvPr>
        </p:nvSpPr>
        <p:spPr>
          <a:xfrm>
            <a:off x="457200" y="381000"/>
            <a:ext cx="8077200" cy="369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Problem Statement</a:t>
            </a:r>
            <a:endParaRPr/>
          </a:p>
        </p:txBody>
      </p:sp>
      <p:sp>
        <p:nvSpPr>
          <p:cNvPr id="127" name="Google Shape;127;g1bce1d28f11_0_5"/>
          <p:cNvSpPr txBox="1"/>
          <p:nvPr>
            <p:ph idx="1" type="body"/>
          </p:nvPr>
        </p:nvSpPr>
        <p:spPr>
          <a:xfrm>
            <a:off x="4977450" y="1044825"/>
            <a:ext cx="3999000" cy="3711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36550" lvl="0" marL="457200" rtl="0" algn="l">
              <a:spcBef>
                <a:spcPts val="480"/>
              </a:spcBef>
              <a:spcAft>
                <a:spcPts val="0"/>
              </a:spcAft>
              <a:buSzPts val="1700"/>
              <a:buChar char="●"/>
            </a:pPr>
            <a:r>
              <a:rPr lang="en-US" sz="1700"/>
              <a:t>Toll payment checkpoints at the toll gates often experience</a:t>
            </a:r>
            <a:endParaRPr sz="1700"/>
          </a:p>
          <a:p>
            <a:pPr indent="0" lvl="0" marL="45720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-US" sz="1700"/>
              <a:t> queues and delays as motorists try to pay their toll fees :</a:t>
            </a:r>
            <a:endParaRPr sz="1700"/>
          </a:p>
          <a:p>
            <a:pPr indent="-342900" lvl="1" marL="914400" rtl="0" algn="l">
              <a:spcBef>
                <a:spcPts val="440"/>
              </a:spcBef>
              <a:spcAft>
                <a:spcPts val="0"/>
              </a:spcAft>
              <a:buSzPts val="1800"/>
              <a:buChar char="○"/>
            </a:pPr>
            <a:r>
              <a:rPr lang="en-US" sz="1800"/>
              <a:t>limited manpower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sz="1800"/>
              <a:t>finding change</a:t>
            </a:r>
            <a:endParaRPr sz="18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US" sz="1700"/>
              <a:t>This has long term negative effects:</a:t>
            </a:r>
            <a:endParaRPr sz="17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-US" sz="1500"/>
              <a:t>Economic loss: 6.7% of GDP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-US" sz="1500"/>
              <a:t>Vehicle emissions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-US" sz="1500"/>
              <a:t>Paper wastage for ticket based payments</a:t>
            </a:r>
            <a:endParaRPr sz="1500"/>
          </a:p>
          <a:p>
            <a:pPr indent="0" lvl="0" marL="91440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8" name="Google Shape;128;g1bce1d28f11_0_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0175" y="1044825"/>
            <a:ext cx="4631100" cy="5328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7dbed12c19_0_19"/>
          <p:cNvSpPr txBox="1"/>
          <p:nvPr>
            <p:ph type="title"/>
          </p:nvPr>
        </p:nvSpPr>
        <p:spPr>
          <a:xfrm>
            <a:off x="457200" y="381000"/>
            <a:ext cx="8077200" cy="36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/>
              <a:t>Objectives of the study</a:t>
            </a:r>
            <a:endParaRPr/>
          </a:p>
        </p:txBody>
      </p:sp>
      <p:sp>
        <p:nvSpPr>
          <p:cNvPr id="135" name="Google Shape;135;g17dbed12c19_0_19"/>
          <p:cNvSpPr txBox="1"/>
          <p:nvPr>
            <p:ph idx="1" type="body"/>
          </p:nvPr>
        </p:nvSpPr>
        <p:spPr>
          <a:xfrm>
            <a:off x="457200" y="975788"/>
            <a:ext cx="8229600" cy="51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381000" lvl="0" marL="4572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❑"/>
            </a:pPr>
            <a:r>
              <a:rPr lang="en-US"/>
              <a:t>Main Objective</a:t>
            </a:r>
            <a:r>
              <a:rPr lang="en-US"/>
              <a:t>					</a:t>
            </a:r>
            <a:endParaRPr/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⮚"/>
            </a:pPr>
            <a:r>
              <a:rPr lang="en-US" sz="1600"/>
              <a:t>To develop a low-cost secure reliable mobile based system, that leverages ubiquitous computing and mobile commerce techniques, as a component of a larger intelligent transportation system which can be used to simplify and quicken payment of toll fees. </a:t>
            </a:r>
            <a:endParaRPr sz="1600"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❑"/>
            </a:pPr>
            <a:r>
              <a:rPr lang="en-US"/>
              <a:t>Specific objectives:</a:t>
            </a:r>
            <a:endParaRPr/>
          </a:p>
          <a:p>
            <a:pPr indent="-34135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76"/>
              <a:buChar char="⮚"/>
            </a:pPr>
            <a:r>
              <a:rPr lang="en-US" sz="1775"/>
              <a:t>To understand the existing payment approach used at Makerere University toll gates.</a:t>
            </a:r>
            <a:endParaRPr sz="1775"/>
          </a:p>
          <a:p>
            <a:pPr indent="-34135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76"/>
              <a:buChar char="⮚"/>
            </a:pPr>
            <a:r>
              <a:rPr lang="en-US" sz="1775"/>
              <a:t>To design a system prototype for the proposed</a:t>
            </a:r>
            <a:endParaRPr sz="1775"/>
          </a:p>
          <a:p>
            <a:pPr indent="-34135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76"/>
              <a:buChar char="⮚"/>
            </a:pPr>
            <a:r>
              <a:rPr lang="en-US" sz="1775"/>
              <a:t>To implement the proposed mobile application</a:t>
            </a:r>
            <a:endParaRPr sz="1775"/>
          </a:p>
          <a:p>
            <a:pPr indent="-34135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76"/>
              <a:buChar char="⮚"/>
            </a:pPr>
            <a:r>
              <a:rPr lang="en-US" sz="1775"/>
              <a:t> To test and validate the proposed system and</a:t>
            </a:r>
            <a:r>
              <a:rPr lang="en-US" sz="1775"/>
              <a:t> confirm whether it solves the highlighted problems within the current payment system.</a:t>
            </a:r>
            <a:endParaRPr sz="1775"/>
          </a:p>
          <a:p>
            <a:pPr indent="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75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bce1d28f11_0_14"/>
          <p:cNvSpPr txBox="1"/>
          <p:nvPr>
            <p:ph type="title"/>
          </p:nvPr>
        </p:nvSpPr>
        <p:spPr>
          <a:xfrm>
            <a:off x="457200" y="381000"/>
            <a:ext cx="8077200" cy="36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/>
              <a:t>Project </a:t>
            </a:r>
            <a:r>
              <a:rPr lang="en-US"/>
              <a:t>Scope </a:t>
            </a:r>
            <a:endParaRPr/>
          </a:p>
        </p:txBody>
      </p:sp>
      <p:sp>
        <p:nvSpPr>
          <p:cNvPr id="142" name="Google Shape;142;g1bce1d28f11_0_14"/>
          <p:cNvSpPr txBox="1"/>
          <p:nvPr>
            <p:ph idx="1" type="body"/>
          </p:nvPr>
        </p:nvSpPr>
        <p:spPr>
          <a:xfrm>
            <a:off x="457200" y="975788"/>
            <a:ext cx="8229600" cy="51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81000" lvl="0" marL="4572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❑"/>
            </a:pPr>
            <a:r>
              <a:rPr lang="en-US"/>
              <a:t>The project currently intends to be implemented within Makerere University, at its four gates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  <p:pic>
        <p:nvPicPr>
          <p:cNvPr id="143" name="Google Shape;143;g1bce1d28f11_0_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9800" y="2341875"/>
            <a:ext cx="3494026" cy="231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6"/>
          <p:cNvSpPr txBox="1"/>
          <p:nvPr>
            <p:ph type="title"/>
          </p:nvPr>
        </p:nvSpPr>
        <p:spPr>
          <a:xfrm>
            <a:off x="457200" y="381000"/>
            <a:ext cx="8077200" cy="36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240"/>
              <a:buFont typeface="Arial"/>
              <a:buNone/>
            </a:pPr>
            <a:r>
              <a:rPr lang="en-US" sz="2240"/>
              <a:t>Literature Review : Intelligent Transportation Systems</a:t>
            </a:r>
            <a:endParaRPr sz="2240"/>
          </a:p>
        </p:txBody>
      </p:sp>
      <p:sp>
        <p:nvSpPr>
          <p:cNvPr id="149" name="Google Shape;149;p6"/>
          <p:cNvSpPr txBox="1"/>
          <p:nvPr>
            <p:ph idx="1" type="body"/>
          </p:nvPr>
        </p:nvSpPr>
        <p:spPr>
          <a:xfrm>
            <a:off x="457200" y="975788"/>
            <a:ext cx="8229600" cy="51273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None/>
            </a:pPr>
            <a:r>
              <a:rPr lang="en-US"/>
              <a:t>					</a:t>
            </a:r>
            <a:endParaRPr/>
          </a:p>
          <a:p>
            <a:pPr indent="-3238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500"/>
              <a:buChar char="❑"/>
            </a:pPr>
            <a:r>
              <a:rPr lang="en-US" sz="1500"/>
              <a:t>Intelligent Transportation Systems are technologies that work with applications and are built with the intention of improving safety in the transport sector, and raising productivity for pe</a:t>
            </a:r>
            <a:r>
              <a:rPr lang="en-US" sz="1500"/>
              <a:t>ople </a:t>
            </a:r>
            <a:endParaRPr sz="15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❑"/>
            </a:pPr>
            <a:r>
              <a:rPr lang="en-US" sz="1600"/>
              <a:t>leverage information and communication technologies, such as embedded sensors, IOT devices.</a:t>
            </a:r>
            <a:endParaRPr sz="16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❑"/>
            </a:pPr>
            <a:r>
              <a:rPr lang="en-US" sz="1600"/>
              <a:t>Used in efforts like real-time data collection from sensors placed in vehicles or infrastructure,and aggregate this data</a:t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/>
              <a:t>				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			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		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0" name="Google Shape;150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2088" y="3580875"/>
            <a:ext cx="3121925" cy="2564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bce1d28f11_0_33"/>
          <p:cNvSpPr txBox="1"/>
          <p:nvPr>
            <p:ph type="title"/>
          </p:nvPr>
        </p:nvSpPr>
        <p:spPr>
          <a:xfrm>
            <a:off x="457200" y="381000"/>
            <a:ext cx="8077200" cy="36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240"/>
              <a:buFont typeface="Arial"/>
              <a:buNone/>
            </a:pPr>
            <a:r>
              <a:rPr lang="en-US" sz="2240"/>
              <a:t>Literature Review : Intelligent Transportation Systems</a:t>
            </a:r>
            <a:endParaRPr sz="2240"/>
          </a:p>
        </p:txBody>
      </p:sp>
      <p:sp>
        <p:nvSpPr>
          <p:cNvPr id="156" name="Google Shape;156;g1bce1d28f11_0_33"/>
          <p:cNvSpPr txBox="1"/>
          <p:nvPr>
            <p:ph idx="1" type="body"/>
          </p:nvPr>
        </p:nvSpPr>
        <p:spPr>
          <a:xfrm>
            <a:off x="4123500" y="1112125"/>
            <a:ext cx="5020500" cy="38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None/>
            </a:pPr>
            <a:r>
              <a:rPr lang="en-US"/>
              <a:t>					</a:t>
            </a:r>
            <a:endParaRPr sz="1500"/>
          </a:p>
          <a:p>
            <a:pPr indent="-36957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60000"/>
              <a:buChar char="❑"/>
            </a:pPr>
            <a:r>
              <a:rPr lang="en-US" sz="1500"/>
              <a:t>UNRA Entebbe Express Highway</a:t>
            </a:r>
            <a:endParaRPr sz="1500"/>
          </a:p>
          <a:p>
            <a:pPr indent="-316706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⮚"/>
            </a:pPr>
            <a:r>
              <a:rPr lang="en-US" sz="1500"/>
              <a:t>Uses cash payments mostly causing delays</a:t>
            </a:r>
            <a:endParaRPr sz="1500"/>
          </a:p>
          <a:p>
            <a:pPr indent="-316706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⮚"/>
            </a:pPr>
            <a:r>
              <a:rPr lang="en-US" sz="1500"/>
              <a:t>Cashless involves use of UPESI RFID card, also time consuming</a:t>
            </a:r>
            <a:endParaRPr sz="1500"/>
          </a:p>
          <a:p>
            <a:pPr indent="-316706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❑"/>
            </a:pPr>
            <a:r>
              <a:rPr lang="en-US" sz="1500"/>
              <a:t>Use of GPS Software and Cell Towers</a:t>
            </a:r>
            <a:endParaRPr sz="1500"/>
          </a:p>
          <a:p>
            <a:pPr indent="-316706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⮚"/>
            </a:pPr>
            <a:r>
              <a:rPr lang="en-US" sz="1500"/>
              <a:t>Danang et al proposed solution that deducts payment basing on motorist proximity to cell tower around toll gate</a:t>
            </a:r>
            <a:endParaRPr sz="1500"/>
          </a:p>
          <a:p>
            <a:pPr indent="-316706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⮚"/>
            </a:pPr>
            <a:r>
              <a:rPr lang="en-US" sz="1500"/>
              <a:t>The researchers acknowledge the need for a deeper feasibility study and the fact as it has some shortcomings</a:t>
            </a:r>
            <a:endParaRPr sz="1500"/>
          </a:p>
          <a:p>
            <a:pPr indent="-316706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⮚"/>
            </a:pPr>
            <a:r>
              <a:rPr lang="en-US" sz="1500"/>
              <a:t>Doesn’t account for some scenarios e.g near the cell tower but not intending to user the gate</a:t>
            </a:r>
            <a:endParaRPr sz="1500"/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pic>
        <p:nvPicPr>
          <p:cNvPr id="157" name="Google Shape;157;g1bce1d28f11_0_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7950" y="1112125"/>
            <a:ext cx="3555550" cy="55156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  <dc:creator>Ggaliwango Marvin</dc:creator>
</cp:coreProperties>
</file>